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99" r:id="rId13"/>
    <p:sldId id="275" r:id="rId14"/>
    <p:sldId id="279" r:id="rId15"/>
    <p:sldId id="280" r:id="rId16"/>
    <p:sldId id="294" r:id="rId17"/>
    <p:sldId id="295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97" r:id="rId27"/>
    <p:sldId id="308" r:id="rId28"/>
    <p:sldId id="309" r:id="rId29"/>
    <p:sldId id="310" r:id="rId30"/>
    <p:sldId id="29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236C9-4D52-4FF3-926A-A2D6854F07B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51BB0-1B3F-4C6B-860B-6488FADC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8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0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4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2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6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8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2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3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FFF4-C726-449B-953D-29AF3DD0992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0DC5-982D-4B0A-B635-16A8CD4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8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MySQL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David Paradice</a:t>
            </a:r>
          </a:p>
        </p:txBody>
      </p:sp>
    </p:spTree>
    <p:extLst>
      <p:ext uri="{BB962C8B-B14F-4D97-AF65-F5344CB8AC3E}">
        <p14:creationId xmlns:p14="http://schemas.microsoft.com/office/powerpoint/2010/main" val="245521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dirty="0"/>
              <a:t>key</a:t>
            </a:r>
            <a:r>
              <a:rPr lang="en-US" sz="3200" dirty="0"/>
              <a:t> is one or more columns of a relation that is used to identify a row.</a:t>
            </a:r>
          </a:p>
          <a:p>
            <a:r>
              <a:rPr lang="en-US" sz="3200" dirty="0"/>
              <a:t>A key can be unique (primary key) or nonunique (foreign key).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457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8100"/>
            <a:ext cx="7772400" cy="723900"/>
          </a:xfrm>
          <a:noFill/>
        </p:spPr>
        <p:txBody>
          <a:bodyPr/>
          <a:lstStyle/>
          <a:p>
            <a:r>
              <a:rPr lang="en-US" altLang="en-US" dirty="0"/>
              <a:t>Foreign Keys</a:t>
            </a:r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2147889" y="3941763"/>
            <a:ext cx="7267575" cy="2305050"/>
            <a:chOff x="393" y="2483"/>
            <a:chExt cx="4578" cy="1452"/>
          </a:xfrm>
        </p:grpSpPr>
        <p:sp>
          <p:nvSpPr>
            <p:cNvPr id="19467" name="Rectangle 4"/>
            <p:cNvSpPr>
              <a:spLocks noChangeArrowheads="1"/>
            </p:cNvSpPr>
            <p:nvPr/>
          </p:nvSpPr>
          <p:spPr bwMode="auto">
            <a:xfrm>
              <a:off x="419" y="2483"/>
              <a:ext cx="4552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082675"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82675"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82675"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82675"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82675"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82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82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82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82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50938" algn="l"/>
                  <a:tab pos="2976563" algn="l"/>
                  <a:tab pos="4346575" algn="l"/>
                  <a:tab pos="61118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MAJOR</a:t>
              </a:r>
              <a:endParaRPr lang="en-US" altLang="en-US" dirty="0">
                <a:solidFill>
                  <a:srgbClr val="FC0128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FC0128"/>
                  </a:solidFill>
                </a:rPr>
                <a:t>Major</a:t>
              </a:r>
              <a:r>
                <a:rPr lang="en-US" altLang="en-US" dirty="0">
                  <a:solidFill>
                    <a:srgbClr val="000000"/>
                  </a:solidFill>
                </a:rPr>
                <a:t>	Department	Advisor	Office	Phone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ACCT	Accounting	Scrooge	410 </a:t>
              </a:r>
              <a:r>
                <a:rPr lang="en-US" altLang="en-US" dirty="0" err="1">
                  <a:solidFill>
                    <a:srgbClr val="000000"/>
                  </a:solidFill>
                </a:rPr>
                <a:t>Lowder</a:t>
              </a:r>
              <a:r>
                <a:rPr lang="en-US" altLang="en-US" dirty="0">
                  <a:solidFill>
                    <a:srgbClr val="000000"/>
                  </a:solidFill>
                </a:rPr>
                <a:t>	5-1278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ISMN	Info Systems	Hopper	322 </a:t>
              </a:r>
              <a:r>
                <a:rPr lang="en-US" altLang="en-US" dirty="0" err="1">
                  <a:solidFill>
                    <a:srgbClr val="000000"/>
                  </a:solidFill>
                </a:rPr>
                <a:t>Lowder</a:t>
              </a:r>
              <a:r>
                <a:rPr lang="en-US" altLang="en-US" dirty="0">
                  <a:solidFill>
                    <a:srgbClr val="000000"/>
                  </a:solidFill>
                </a:rPr>
                <a:t>	5-1616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FINC	Finance	Bonds	350 </a:t>
              </a:r>
              <a:r>
                <a:rPr lang="en-US" altLang="en-US" dirty="0" err="1">
                  <a:solidFill>
                    <a:srgbClr val="000000"/>
                  </a:solidFill>
                </a:rPr>
                <a:t>Lowder</a:t>
              </a:r>
              <a:r>
                <a:rPr lang="en-US" altLang="en-US" dirty="0">
                  <a:solidFill>
                    <a:srgbClr val="000000"/>
                  </a:solidFill>
                </a:rPr>
                <a:t>	5-2837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BUAL	Analytics	</a:t>
              </a:r>
              <a:r>
                <a:rPr lang="en-US" altLang="en-US" dirty="0" err="1">
                  <a:solidFill>
                    <a:srgbClr val="000000"/>
                  </a:solidFill>
                </a:rPr>
                <a:t>Anova</a:t>
              </a:r>
              <a:r>
                <a:rPr lang="en-US" altLang="en-US" dirty="0">
                  <a:solidFill>
                    <a:srgbClr val="000000"/>
                  </a:solidFill>
                </a:rPr>
                <a:t>	212 </a:t>
              </a:r>
              <a:r>
                <a:rPr lang="en-US" altLang="en-US" dirty="0" err="1">
                  <a:solidFill>
                    <a:srgbClr val="000000"/>
                  </a:solidFill>
                </a:rPr>
                <a:t>Lowder</a:t>
              </a:r>
              <a:r>
                <a:rPr lang="en-US" altLang="en-US" dirty="0">
                  <a:solidFill>
                    <a:srgbClr val="000000"/>
                  </a:solidFill>
                </a:rPr>
                <a:t>	5-2938</a:t>
              </a:r>
            </a:p>
          </p:txBody>
        </p:sp>
        <p:sp>
          <p:nvSpPr>
            <p:cNvPr id="19468" name="Line 5"/>
            <p:cNvSpPr>
              <a:spLocks noChangeShapeType="1"/>
            </p:cNvSpPr>
            <p:nvPr/>
          </p:nvSpPr>
          <p:spPr bwMode="auto">
            <a:xfrm>
              <a:off x="393" y="2976"/>
              <a:ext cx="44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461" name="Group 9"/>
          <p:cNvGrpSpPr>
            <a:grpSpLocks/>
          </p:cNvGrpSpPr>
          <p:nvPr/>
        </p:nvGrpSpPr>
        <p:grpSpPr bwMode="auto">
          <a:xfrm>
            <a:off x="2189164" y="969963"/>
            <a:ext cx="6180137" cy="2674938"/>
            <a:chOff x="419" y="611"/>
            <a:chExt cx="3893" cy="1685"/>
          </a:xfrm>
        </p:grpSpPr>
        <p:sp>
          <p:nvSpPr>
            <p:cNvPr id="19465" name="Rectangle 7"/>
            <p:cNvSpPr>
              <a:spLocks noChangeArrowheads="1"/>
            </p:cNvSpPr>
            <p:nvPr/>
          </p:nvSpPr>
          <p:spPr bwMode="auto">
            <a:xfrm>
              <a:off x="419" y="611"/>
              <a:ext cx="3875" cy="1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</a:t>
              </a:r>
              <a:r>
                <a:rPr lang="en-US" altLang="en-US" dirty="0">
                  <a:solidFill>
                    <a:srgbClr val="063DE8"/>
                  </a:solidFill>
                </a:rPr>
                <a:t>Major</a:t>
              </a:r>
              <a:r>
                <a:rPr lang="en-US" altLang="en-US" dirty="0">
                  <a:solidFill>
                    <a:srgbClr val="000000"/>
                  </a:solidFill>
                </a:rPr>
                <a:t>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998	Malone		U4	1.50</a:t>
              </a:r>
            </a:p>
          </p:txBody>
        </p:sp>
        <p:sp>
          <p:nvSpPr>
            <p:cNvPr id="19466" name="Line 8"/>
            <p:cNvSpPr>
              <a:spLocks noChangeShapeType="1"/>
            </p:cNvSpPr>
            <p:nvPr/>
          </p:nvSpPr>
          <p:spPr bwMode="auto">
            <a:xfrm>
              <a:off x="489" y="1056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4813300" y="1781177"/>
            <a:ext cx="1117600" cy="2016123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9023230" y="2018043"/>
            <a:ext cx="2686966" cy="1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FC0128"/>
                </a:solidFill>
              </a:rPr>
              <a:t>The values in Major in the STUDENT table must be null or a current value in Major in the MAJOR table.</a:t>
            </a:r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 flipH="1">
            <a:off x="3105508" y="3836987"/>
            <a:ext cx="1720491" cy="8874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930900" y="479443"/>
            <a:ext cx="50771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FC0128"/>
                </a:solidFill>
              </a:rPr>
              <a:t>Major in STUDENT is a foreign key.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677695" y="865188"/>
            <a:ext cx="602335" cy="666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13638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DB71A9-278A-4770-9736-CC1D1C736D92}"/>
              </a:ext>
            </a:extLst>
          </p:cNvPr>
          <p:cNvSpPr txBox="1"/>
          <p:nvPr/>
        </p:nvSpPr>
        <p:spPr>
          <a:xfrm>
            <a:off x="3666309" y="2238102"/>
            <a:ext cx="5773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Let’s talk about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1887072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One-to-One Relationships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477895"/>
          </a:xfrm>
          <a:noFill/>
        </p:spPr>
        <p:txBody>
          <a:bodyPr/>
          <a:lstStyle/>
          <a:p>
            <a:r>
              <a:rPr lang="en-US" altLang="en-US" dirty="0"/>
              <a:t>Example:  An advisor has only one office, and each office contains only one advisor. 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86239" y="3429000"/>
            <a:ext cx="5209761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ADVISOR</a:t>
            </a:r>
            <a:endParaRPr lang="en-US" altLang="en-US" sz="1600" dirty="0">
              <a:solidFill>
                <a:srgbClr val="FC0128"/>
              </a:solidFill>
              <a:latin typeface="+mn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u="sng" dirty="0">
                <a:latin typeface="+mn-lt"/>
              </a:rPr>
              <a:t>Major</a:t>
            </a:r>
            <a:r>
              <a:rPr lang="en-US" altLang="en-US" sz="1600" u="sng" dirty="0">
                <a:solidFill>
                  <a:srgbClr val="000000"/>
                </a:solidFill>
                <a:latin typeface="+mn-lt"/>
              </a:rPr>
              <a:t>	Department	Advisor	Office	Phone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ACCT	Accounting	Scrooge	410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5-1278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ISMN	Info Systems	Hopper	322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5-1616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FINC	Finance	Bonds	350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5-2837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BUAL	Analytics	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Anova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212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5-2938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8F5259-1D68-4B12-B063-72DF122C4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814" y="3429000"/>
            <a:ext cx="4036171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OFFICE</a:t>
            </a:r>
            <a:endParaRPr lang="en-US" altLang="en-US" sz="1600" dirty="0">
              <a:solidFill>
                <a:srgbClr val="FC0128"/>
              </a:solidFill>
              <a:latin typeface="+mn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u="sng" dirty="0">
                <a:latin typeface="+mn-lt"/>
              </a:rPr>
              <a:t>Number</a:t>
            </a:r>
            <a:r>
              <a:rPr lang="en-US" altLang="en-US" sz="1600" u="sng" dirty="0">
                <a:solidFill>
                  <a:srgbClr val="000000"/>
                </a:solidFill>
                <a:latin typeface="+mn-lt"/>
              </a:rPr>
              <a:t>	Outlets	Window	</a:t>
            </a:r>
            <a:r>
              <a:rPr lang="en-US" altLang="en-US" sz="1600" u="sng" dirty="0" err="1">
                <a:solidFill>
                  <a:srgbClr val="000000"/>
                </a:solidFill>
                <a:latin typeface="+mn-lt"/>
              </a:rPr>
              <a:t>DataPort</a:t>
            </a:r>
            <a:endParaRPr lang="en-US" altLang="en-US" sz="1600" u="sng" dirty="0">
              <a:solidFill>
                <a:srgbClr val="000000"/>
              </a:solidFill>
              <a:latin typeface="+mn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212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4	Y	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322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4	N	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350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8	Y	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2111375" algn="l"/>
                <a:tab pos="3084513" algn="l"/>
                <a:tab pos="440055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410 </a:t>
            </a:r>
            <a:r>
              <a:rPr lang="en-US" altLang="en-US" sz="16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4	Y	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48DEB1E-6B9C-41CF-BD36-580471A41E1C}"/>
              </a:ext>
            </a:extLst>
          </p:cNvPr>
          <p:cNvCxnSpPr/>
          <p:nvPr/>
        </p:nvCxnSpPr>
        <p:spPr>
          <a:xfrm>
            <a:off x="5050971" y="4101737"/>
            <a:ext cx="1724298" cy="6966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80137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One-to-Many Relationships</a:t>
            </a:r>
          </a:p>
        </p:txBody>
      </p:sp>
      <p:sp>
        <p:nvSpPr>
          <p:cNvPr id="29707" name="Rectangle 4"/>
          <p:cNvSpPr>
            <a:spLocks noChangeArrowheads="1"/>
          </p:cNvSpPr>
          <p:nvPr/>
        </p:nvSpPr>
        <p:spPr bwMode="auto">
          <a:xfrm>
            <a:off x="1081090" y="4666587"/>
            <a:ext cx="7009933" cy="175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82675"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tabLst>
                <a:tab pos="1150938" algn="l"/>
                <a:tab pos="2976563" algn="l"/>
                <a:tab pos="4346575" algn="l"/>
                <a:tab pos="6111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latin typeface="+mn-lt"/>
              </a:rPr>
              <a:t>MAJOR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u="sng" dirty="0">
                <a:latin typeface="+mn-lt"/>
              </a:rPr>
              <a:t>Major	Department</a:t>
            </a:r>
            <a:r>
              <a:rPr lang="en-US" altLang="en-US" sz="1800" u="sng" dirty="0">
                <a:solidFill>
                  <a:srgbClr val="000000"/>
                </a:solidFill>
                <a:latin typeface="+mn-lt"/>
              </a:rPr>
              <a:t>	Advisor	Office	Phone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ACCT	Accounting	Scrooge	410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	5-1278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ISMN	Info Systems	Hopper	322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	5-1616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FINC	Finance	Bonds	350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	5-2837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BUAL	Analytics	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Anova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	212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Lowder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	5-2938</a:t>
            </a:r>
          </a:p>
        </p:txBody>
      </p:sp>
      <p:sp>
        <p:nvSpPr>
          <p:cNvPr id="29701" name="Line 10"/>
          <p:cNvSpPr>
            <a:spLocks noChangeShapeType="1"/>
          </p:cNvSpPr>
          <p:nvPr/>
        </p:nvSpPr>
        <p:spPr bwMode="auto">
          <a:xfrm flipV="1">
            <a:off x="1669252" y="2342605"/>
            <a:ext cx="1753217" cy="330922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Line 11"/>
          <p:cNvSpPr>
            <a:spLocks noChangeShapeType="1"/>
          </p:cNvSpPr>
          <p:nvPr/>
        </p:nvSpPr>
        <p:spPr bwMode="auto">
          <a:xfrm flipV="1">
            <a:off x="1669252" y="2677768"/>
            <a:ext cx="1788051" cy="297404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Line 12"/>
          <p:cNvSpPr>
            <a:spLocks noChangeShapeType="1"/>
          </p:cNvSpPr>
          <p:nvPr/>
        </p:nvSpPr>
        <p:spPr bwMode="auto">
          <a:xfrm flipV="1">
            <a:off x="1669252" y="3252578"/>
            <a:ext cx="1962222" cy="2974049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3184543" y="3997218"/>
            <a:ext cx="652551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63DE8"/>
                </a:solidFill>
                <a:latin typeface="+mn-lt"/>
              </a:rPr>
              <a:t>Notice how the foreign key establishes the relationship.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7352" y="1012662"/>
            <a:ext cx="281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Major has many Students.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03F7B-F452-44FB-A634-0E40D79E939A}"/>
              </a:ext>
            </a:extLst>
          </p:cNvPr>
          <p:cNvSpPr txBox="1"/>
          <p:nvPr/>
        </p:nvSpPr>
        <p:spPr>
          <a:xfrm>
            <a:off x="1524001" y="1593669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STUDENT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u="sng" dirty="0">
                <a:solidFill>
                  <a:srgbClr val="000000"/>
                </a:solidFill>
              </a:rPr>
              <a:t>SID	Names	</a:t>
            </a:r>
            <a:r>
              <a:rPr lang="en-US" altLang="en-US" u="sng" dirty="0">
                <a:solidFill>
                  <a:srgbClr val="063DE8"/>
                </a:solidFill>
              </a:rPr>
              <a:t>Major</a:t>
            </a:r>
            <a:r>
              <a:rPr lang="en-US" altLang="en-US" u="sng" dirty="0">
                <a:solidFill>
                  <a:srgbClr val="000000"/>
                </a:solidFill>
              </a:rPr>
              <a:t>	Class	GPR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123	Jones	ISMN	U4	2.83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194	Lopez	ISMN	U4	3.03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105	Park	ACCT	U4	2.75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231	Smith	BUAL	U3	2.20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998	Malone		U4	1.50</a:t>
            </a:r>
          </a:p>
          <a:p>
            <a:endParaRPr lang="en-US" dirty="0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147517C6-5A39-4069-8E7E-971E1E04C0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9252" y="2919231"/>
            <a:ext cx="1892554" cy="251388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4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Many-to-Many Relationship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2157" y="1760980"/>
            <a:ext cx="340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STUDENT takes many classes and a CLASS contains many students. We use a third table to contain the relationship.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9ECA22-7FE7-4B23-8CB0-938E7F12A94F}"/>
              </a:ext>
            </a:extLst>
          </p:cNvPr>
          <p:cNvCxnSpPr/>
          <p:nvPr/>
        </p:nvCxnSpPr>
        <p:spPr>
          <a:xfrm>
            <a:off x="2516777" y="2133600"/>
            <a:ext cx="5991497" cy="2516777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8CA9188-BF99-439B-9E7D-4629203E41AF}"/>
              </a:ext>
            </a:extLst>
          </p:cNvPr>
          <p:cNvCxnSpPr/>
          <p:nvPr/>
        </p:nvCxnSpPr>
        <p:spPr>
          <a:xfrm>
            <a:off x="2351314" y="4720046"/>
            <a:ext cx="5282975" cy="22642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3333BE-20CA-471D-A999-53DFFADFA901}"/>
              </a:ext>
            </a:extLst>
          </p:cNvPr>
          <p:cNvCxnSpPr/>
          <p:nvPr/>
        </p:nvCxnSpPr>
        <p:spPr>
          <a:xfrm flipV="1">
            <a:off x="2420983" y="4650377"/>
            <a:ext cx="5213306" cy="7837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EC24910-2B01-42A4-9858-FE3330A84878}"/>
              </a:ext>
            </a:extLst>
          </p:cNvPr>
          <p:cNvSpPr txBox="1"/>
          <p:nvPr/>
        </p:nvSpPr>
        <p:spPr>
          <a:xfrm>
            <a:off x="1723657" y="1360663"/>
            <a:ext cx="4632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CLASS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055813" algn="l"/>
                <a:tab pos="2803525" algn="l"/>
                <a:tab pos="3482975" algn="l"/>
              </a:tabLst>
              <a:defRPr/>
            </a:pPr>
            <a:r>
              <a:rPr lang="en-US" altLang="en-US" u="sng" dirty="0"/>
              <a:t>CRN</a:t>
            </a:r>
            <a:r>
              <a:rPr lang="en-US" altLang="en-US" u="sng" dirty="0">
                <a:solidFill>
                  <a:srgbClr val="000000"/>
                </a:solidFill>
              </a:rPr>
              <a:t>	Name	Prof	Day	Time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055813" algn="l"/>
                <a:tab pos="2803525" algn="l"/>
                <a:tab pos="3482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23760	Database	Yates	MW	10:00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055813" algn="l"/>
                <a:tab pos="2803525" algn="l"/>
                <a:tab pos="3482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28765	Analysis	Baker	TR	4:00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055813" algn="l"/>
                <a:tab pos="2803525" algn="l"/>
                <a:tab pos="3482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26713	Accounting	</a:t>
            </a:r>
            <a:r>
              <a:rPr lang="en-US" altLang="en-US" dirty="0" err="1">
                <a:solidFill>
                  <a:srgbClr val="000000"/>
                </a:solidFill>
              </a:rPr>
              <a:t>Cobler</a:t>
            </a:r>
            <a:r>
              <a:rPr lang="en-US" altLang="en-US" dirty="0">
                <a:solidFill>
                  <a:srgbClr val="000000"/>
                </a:solidFill>
              </a:rPr>
              <a:t>	TR	4:00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055813" algn="l"/>
                <a:tab pos="2803525" algn="l"/>
                <a:tab pos="3482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26511	Marketing	Yates	MW	12:00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59CE0-4B76-4BAD-986F-664345FA93B2}"/>
              </a:ext>
            </a:extLst>
          </p:cNvPr>
          <p:cNvSpPr txBox="1"/>
          <p:nvPr/>
        </p:nvSpPr>
        <p:spPr>
          <a:xfrm>
            <a:off x="1723657" y="3391988"/>
            <a:ext cx="41287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STUDENT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u="sng" dirty="0" err="1"/>
              <a:t>BanID</a:t>
            </a:r>
            <a:r>
              <a:rPr lang="en-US" altLang="en-US" u="sng" dirty="0"/>
              <a:t>	Name	Major	</a:t>
            </a:r>
            <a:r>
              <a:rPr lang="en-US" altLang="en-US" u="sng" dirty="0" err="1"/>
              <a:t>GradDate</a:t>
            </a:r>
            <a:endParaRPr lang="en-US" altLang="en-US" u="sng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1101	Smith	ACCT	FA 2020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1102	Baker	ISMN	FA 2020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1103	West	ACCT	FA 2020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1001	Adams	SCMN	SP 2021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1002	Foxx	ISMN	SP 2021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1003	Clarke	BUAL	FA 2020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1004	Davis	BUAL	SP 2022	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40E0A4-7C9E-4061-84F2-D3977CC01050}"/>
              </a:ext>
            </a:extLst>
          </p:cNvPr>
          <p:cNvSpPr txBox="1"/>
          <p:nvPr/>
        </p:nvSpPr>
        <p:spPr>
          <a:xfrm>
            <a:off x="7532915" y="3391987"/>
            <a:ext cx="265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ENROLLMENT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u="sng" dirty="0" err="1"/>
              <a:t>BanID</a:t>
            </a:r>
            <a:r>
              <a:rPr lang="en-US" altLang="en-US" u="sng" dirty="0"/>
              <a:t>	CRN	Grade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1001	26713	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1002	26713	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1003	23760	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1003	26511	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1004	26511	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1004	28765	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1005	23760	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05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9797" y="2518913"/>
            <a:ext cx="5710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Now, let’s look at some simple SQL commands…</a:t>
            </a:r>
          </a:p>
        </p:txBody>
      </p:sp>
    </p:spTree>
    <p:extLst>
      <p:ext uri="{BB962C8B-B14F-4D97-AF65-F5344CB8AC3E}">
        <p14:creationId xmlns:p14="http://schemas.microsoft.com/office/powerpoint/2010/main" val="57331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60" y="1673525"/>
            <a:ext cx="769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basic structure of an SQL command is this: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1660" y="2406770"/>
            <a:ext cx="7694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SELECT </a:t>
            </a:r>
            <a:r>
              <a:rPr lang="en-US" sz="4400" dirty="0"/>
              <a:t>some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COLUMNS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1659" y="3140015"/>
            <a:ext cx="7694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FROM </a:t>
            </a:r>
            <a:r>
              <a:rPr lang="en-US" sz="4400" dirty="0"/>
              <a:t>some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TABLES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1659" y="3873260"/>
            <a:ext cx="7694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WHERE </a:t>
            </a:r>
            <a:r>
              <a:rPr lang="en-US" sz="4400" dirty="0"/>
              <a:t>some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condition is true</a:t>
            </a:r>
          </a:p>
        </p:txBody>
      </p:sp>
    </p:spTree>
    <p:extLst>
      <p:ext uri="{BB962C8B-B14F-4D97-AF65-F5344CB8AC3E}">
        <p14:creationId xmlns:p14="http://schemas.microsoft.com/office/powerpoint/2010/main" val="370858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301E0-AABF-4AD4-8D90-4393B37C0828}"/>
              </a:ext>
            </a:extLst>
          </p:cNvPr>
          <p:cNvSpPr txBox="1"/>
          <p:nvPr/>
        </p:nvSpPr>
        <p:spPr>
          <a:xfrm>
            <a:off x="487676" y="1402654"/>
            <a:ext cx="9535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Nikki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Brenda	</a:t>
            </a:r>
            <a:r>
              <a:rPr lang="en-US" sz="1600" dirty="0" err="1"/>
              <a:t>Catnazaro</a:t>
            </a:r>
            <a:r>
              <a:rPr lang="en-US" sz="16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Bruce	</a:t>
            </a:r>
            <a:r>
              <a:rPr lang="en-US" sz="1600" dirty="0" err="1"/>
              <a:t>LeCat</a:t>
            </a:r>
            <a:r>
              <a:rPr lang="en-US" sz="16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8A5626D-9365-47DD-AABD-A98CC5EB4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66" y="367937"/>
            <a:ext cx="2763578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BAE8B-3C49-4FF5-B47F-7C3211990820}"/>
              </a:ext>
            </a:extLst>
          </p:cNvPr>
          <p:cNvSpPr txBox="1"/>
          <p:nvPr/>
        </p:nvSpPr>
        <p:spPr>
          <a:xfrm>
            <a:off x="487677" y="3978820"/>
            <a:ext cx="9535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Nikki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Brenda	</a:t>
            </a:r>
            <a:r>
              <a:rPr lang="en-US" sz="1600" dirty="0" err="1"/>
              <a:t>Catnazaro</a:t>
            </a:r>
            <a:r>
              <a:rPr lang="en-US" sz="16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Bruce	</a:t>
            </a:r>
            <a:r>
              <a:rPr lang="en-US" sz="1600" dirty="0" err="1"/>
              <a:t>LeCat</a:t>
            </a:r>
            <a:r>
              <a:rPr lang="en-US" sz="16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0644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301E0-AABF-4AD4-8D90-4393B37C0828}"/>
              </a:ext>
            </a:extLst>
          </p:cNvPr>
          <p:cNvSpPr txBox="1"/>
          <p:nvPr/>
        </p:nvSpPr>
        <p:spPr>
          <a:xfrm>
            <a:off x="487676" y="1402654"/>
            <a:ext cx="9535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Nikki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Brenda	</a:t>
            </a:r>
            <a:r>
              <a:rPr lang="en-US" sz="1600" dirty="0" err="1"/>
              <a:t>Catnazaro</a:t>
            </a:r>
            <a:r>
              <a:rPr lang="en-US" sz="16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Bruce	</a:t>
            </a:r>
            <a:r>
              <a:rPr lang="en-US" sz="1600" dirty="0" err="1"/>
              <a:t>LeCat</a:t>
            </a:r>
            <a:r>
              <a:rPr lang="en-US" sz="16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BAE8B-3C49-4FF5-B47F-7C3211990820}"/>
              </a:ext>
            </a:extLst>
          </p:cNvPr>
          <p:cNvSpPr txBox="1"/>
          <p:nvPr/>
        </p:nvSpPr>
        <p:spPr>
          <a:xfrm>
            <a:off x="487678" y="3978820"/>
            <a:ext cx="29347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LastName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</a:t>
            </a:r>
            <a:r>
              <a:rPr lang="en-US" sz="1600" dirty="0" err="1"/>
              <a:t>Catnazaro</a:t>
            </a:r>
            <a:endParaRPr lang="en-US" sz="1600" dirty="0"/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</a:t>
            </a:r>
            <a:r>
              <a:rPr lang="en-US" sz="1600" dirty="0" err="1"/>
              <a:t>LeCat</a:t>
            </a:r>
            <a:endParaRPr lang="en-US" sz="1600" dirty="0"/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Miller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Miller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Miller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Miller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4D8AF1-5B6C-4905-BB9B-946A73819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76" y="287382"/>
            <a:ext cx="5160068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CUSTOMER;</a:t>
            </a:r>
          </a:p>
        </p:txBody>
      </p:sp>
    </p:spTree>
    <p:extLst>
      <p:ext uri="{BB962C8B-B14F-4D97-AF65-F5344CB8AC3E}">
        <p14:creationId xmlns:p14="http://schemas.microsoft.com/office/powerpoint/2010/main" val="5189206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1966914" y="1723548"/>
            <a:ext cx="6110287" cy="1936750"/>
            <a:chOff x="323" y="918"/>
            <a:chExt cx="3849" cy="1220"/>
          </a:xfrm>
        </p:grpSpPr>
        <p:sp>
          <p:nvSpPr>
            <p:cNvPr id="8213" name="Rectangle 2"/>
            <p:cNvSpPr>
              <a:spLocks noChangeArrowheads="1"/>
            </p:cNvSpPr>
            <p:nvPr/>
          </p:nvSpPr>
          <p:spPr bwMode="auto">
            <a:xfrm>
              <a:off x="323" y="918"/>
              <a:ext cx="3688" cy="1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31875" algn="l"/>
                  <a:tab pos="2857500" algn="l"/>
                  <a:tab pos="49815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STUDENT_ ACTIVITIES.XLS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	Activity	Place	Fee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	Skiing	Mt. </a:t>
              </a:r>
              <a:r>
                <a:rPr lang="en-US" altLang="en-US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Aubie</a:t>
              </a: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20.00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150	Swimming	Lake </a:t>
              </a:r>
              <a:r>
                <a:rPr lang="en-US" altLang="en-US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Aubie</a:t>
              </a: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10.00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175	Squash	</a:t>
              </a:r>
              <a:r>
                <a:rPr lang="en-US" altLang="en-US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Aubie</a:t>
              </a: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Ct.	10.00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	Swimming	Lake </a:t>
              </a:r>
              <a:r>
                <a:rPr lang="en-US" altLang="en-US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Aubie</a:t>
              </a:r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10.00</a:t>
              </a:r>
            </a:p>
          </p:txBody>
        </p:sp>
        <p:sp>
          <p:nvSpPr>
            <p:cNvPr id="8214" name="Line 3"/>
            <p:cNvSpPr>
              <a:spLocks noChangeShapeType="1"/>
            </p:cNvSpPr>
            <p:nvPr/>
          </p:nvSpPr>
          <p:spPr bwMode="auto">
            <a:xfrm>
              <a:off x="333" y="1320"/>
              <a:ext cx="38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Spreadsheet / List Problems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383214" y="2422525"/>
            <a:ext cx="11080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6488113" y="2422525"/>
            <a:ext cx="18280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5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5629276" y="2803525"/>
            <a:ext cx="11080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6488113" y="2803525"/>
            <a:ext cx="18280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5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6488113" y="3184525"/>
            <a:ext cx="18280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5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5629276" y="3565525"/>
            <a:ext cx="11080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1817689" y="4324351"/>
            <a:ext cx="839152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D5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student 100 drops Skiing, we lose the data about the cost of skiing.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9317039" y="4175125"/>
            <a:ext cx="2825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00">
                <a:solidFill>
                  <a:srgbClr val="D5000A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1817689" y="5468898"/>
            <a:ext cx="8520113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about the cost of an activity should not be added until a student participates in the activity.</a:t>
            </a: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9658351" y="5964238"/>
            <a:ext cx="2825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1817689" y="4970464"/>
            <a:ext cx="835501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fee for Swimming changes, it must be changed in several places.</a:t>
            </a:r>
          </a:p>
        </p:txBody>
      </p:sp>
      <p:sp>
        <p:nvSpPr>
          <p:cNvPr id="8209" name="Rectangle 19"/>
          <p:cNvSpPr>
            <a:spLocks noChangeArrowheads="1"/>
          </p:cNvSpPr>
          <p:nvPr/>
        </p:nvSpPr>
        <p:spPr bwMode="auto">
          <a:xfrm>
            <a:off x="9423401" y="5049838"/>
            <a:ext cx="2825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2066926" y="2398713"/>
            <a:ext cx="5967413" cy="272132"/>
          </a:xfrm>
          <a:prstGeom prst="rect">
            <a:avLst/>
          </a:prstGeom>
          <a:noFill/>
          <a:ln w="25400">
            <a:solidFill>
              <a:srgbClr val="D500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6925493" y="2679664"/>
            <a:ext cx="896121" cy="26740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6925493" y="3256979"/>
            <a:ext cx="896121" cy="361604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8365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301E0-AABF-4AD4-8D90-4393B37C0828}"/>
              </a:ext>
            </a:extLst>
          </p:cNvPr>
          <p:cNvSpPr txBox="1"/>
          <p:nvPr/>
        </p:nvSpPr>
        <p:spPr>
          <a:xfrm>
            <a:off x="487676" y="1402654"/>
            <a:ext cx="9535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Nikki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Brenda	</a:t>
            </a:r>
            <a:r>
              <a:rPr lang="en-US" sz="1600" dirty="0" err="1"/>
              <a:t>Catnazaro</a:t>
            </a:r>
            <a:r>
              <a:rPr lang="en-US" sz="16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Bruce	</a:t>
            </a:r>
            <a:r>
              <a:rPr lang="en-US" sz="1600" dirty="0" err="1"/>
              <a:t>LeCat</a:t>
            </a:r>
            <a:r>
              <a:rPr lang="en-US" sz="16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9FABD-5FE4-4C27-8B36-838193E5E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76" y="367936"/>
            <a:ext cx="2947924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7810D-98C1-4CB7-8EA2-4C66E522DD3B}"/>
              </a:ext>
            </a:extLst>
          </p:cNvPr>
          <p:cNvSpPr txBox="1"/>
          <p:nvPr/>
        </p:nvSpPr>
        <p:spPr>
          <a:xfrm>
            <a:off x="487678" y="3978820"/>
            <a:ext cx="162850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/>
              <a:t>LastName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 err="1"/>
              <a:t>Catnazaro</a:t>
            </a:r>
            <a:endParaRPr lang="en-US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 err="1"/>
              <a:t>LeCat</a:t>
            </a:r>
            <a:endParaRPr lang="en-US" sz="1600" dirty="0"/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Miller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Miller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Miller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Miller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7305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301E0-AABF-4AD4-8D90-4393B37C0828}"/>
              </a:ext>
            </a:extLst>
          </p:cNvPr>
          <p:cNvSpPr txBox="1"/>
          <p:nvPr/>
        </p:nvSpPr>
        <p:spPr>
          <a:xfrm>
            <a:off x="487676" y="1402654"/>
            <a:ext cx="9535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Nikki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Brenda	</a:t>
            </a:r>
            <a:r>
              <a:rPr lang="en-US" sz="1600" dirty="0" err="1"/>
              <a:t>Catnazaro</a:t>
            </a:r>
            <a:r>
              <a:rPr lang="en-US" sz="16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Bruce	</a:t>
            </a:r>
            <a:r>
              <a:rPr lang="en-US" sz="1600" dirty="0" err="1"/>
              <a:t>LeCat</a:t>
            </a:r>
            <a:r>
              <a:rPr lang="en-US" sz="16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8A5626D-9365-47DD-AABD-A98CC5EB4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66" y="367937"/>
            <a:ext cx="4183839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‘Miller’;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BAE8B-3C49-4FF5-B47F-7C3211990820}"/>
              </a:ext>
            </a:extLst>
          </p:cNvPr>
          <p:cNvSpPr txBox="1"/>
          <p:nvPr/>
        </p:nvSpPr>
        <p:spPr>
          <a:xfrm>
            <a:off x="487677" y="3978820"/>
            <a:ext cx="9535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1C6B0-68C0-486B-9EAF-C92F69F8419E}"/>
              </a:ext>
            </a:extLst>
          </p:cNvPr>
          <p:cNvSpPr txBox="1"/>
          <p:nvPr/>
        </p:nvSpPr>
        <p:spPr>
          <a:xfrm>
            <a:off x="6357400" y="127489"/>
            <a:ext cx="3804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* means “all columns”.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0B43AC1-20CF-4770-9F38-4C34610EDDE5}"/>
              </a:ext>
            </a:extLst>
          </p:cNvPr>
          <p:cNvCxnSpPr/>
          <p:nvPr/>
        </p:nvCxnSpPr>
        <p:spPr>
          <a:xfrm flipH="1">
            <a:off x="2411082" y="320191"/>
            <a:ext cx="4011283" cy="17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9640F6-9F57-4B6C-BD77-E54678404F27}"/>
              </a:ext>
            </a:extLst>
          </p:cNvPr>
          <p:cNvSpPr txBox="1"/>
          <p:nvPr/>
        </p:nvSpPr>
        <p:spPr>
          <a:xfrm>
            <a:off x="6357400" y="509300"/>
            <a:ext cx="510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need these quotes because the data is character data, not numbers. Don’t use quotes on numbers!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99AFD5-FE4D-4197-AB76-07382CB094AD}"/>
              </a:ext>
            </a:extLst>
          </p:cNvPr>
          <p:cNvCxnSpPr>
            <a:cxnSpLocks/>
          </p:cNvCxnSpPr>
          <p:nvPr/>
        </p:nvCxnSpPr>
        <p:spPr>
          <a:xfrm flipH="1">
            <a:off x="4868234" y="703107"/>
            <a:ext cx="1489166" cy="383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BDC6C3-6BAD-4DE7-A282-24780C65611A}"/>
              </a:ext>
            </a:extLst>
          </p:cNvPr>
          <p:cNvCxnSpPr>
            <a:cxnSpLocks/>
          </p:cNvCxnSpPr>
          <p:nvPr/>
        </p:nvCxnSpPr>
        <p:spPr>
          <a:xfrm flipH="1">
            <a:off x="3795356" y="703107"/>
            <a:ext cx="2562044" cy="331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08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301E0-AABF-4AD4-8D90-4393B37C0828}"/>
              </a:ext>
            </a:extLst>
          </p:cNvPr>
          <p:cNvSpPr txBox="1"/>
          <p:nvPr/>
        </p:nvSpPr>
        <p:spPr>
          <a:xfrm>
            <a:off x="487676" y="1402654"/>
            <a:ext cx="9535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100	Nikki	</a:t>
            </a:r>
            <a:r>
              <a:rPr lang="en-US" altLang="en-US" sz="1600" dirty="0" err="1">
                <a:solidFill>
                  <a:srgbClr val="000000"/>
                </a:solidFill>
              </a:rPr>
              <a:t>Kaccaton</a:t>
            </a:r>
            <a:r>
              <a:rPr lang="en-US" altLang="en-US" sz="16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600" dirty="0"/>
              <a:t>105	Brenda	</a:t>
            </a:r>
            <a:r>
              <a:rPr lang="en-US" sz="1600" dirty="0" err="1"/>
              <a:t>Catnazaro</a:t>
            </a:r>
            <a:r>
              <a:rPr lang="en-US" sz="16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110	Bruce	</a:t>
            </a:r>
            <a:r>
              <a:rPr lang="en-US" sz="1600" dirty="0" err="1"/>
              <a:t>LeCat</a:t>
            </a:r>
            <a:r>
              <a:rPr lang="en-US" sz="16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	Betsy	Miller	723-514-8766	Betsy.Miller@elsewhere.com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8A5626D-9365-47DD-AABD-A98CC5EB4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66" y="367937"/>
            <a:ext cx="4183839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‘Miller’;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BAE8B-3C49-4FF5-B47F-7C3211990820}"/>
              </a:ext>
            </a:extLst>
          </p:cNvPr>
          <p:cNvSpPr txBox="1"/>
          <p:nvPr/>
        </p:nvSpPr>
        <p:spPr>
          <a:xfrm>
            <a:off x="487678" y="3978820"/>
            <a:ext cx="1654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endParaRPr lang="en-US" altLang="en-US" u="sng" dirty="0">
              <a:solidFill>
                <a:srgbClr val="000000"/>
              </a:solidFill>
            </a:endParaRP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115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120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125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600" dirty="0"/>
              <a:t>130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9640F6-9F57-4B6C-BD77-E54678404F27}"/>
              </a:ext>
            </a:extLst>
          </p:cNvPr>
          <p:cNvSpPr txBox="1"/>
          <p:nvPr/>
        </p:nvSpPr>
        <p:spPr>
          <a:xfrm>
            <a:off x="6357400" y="509300"/>
            <a:ext cx="510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need these quotes because the data is character data, not numbers. Don’t use quotes on numbers!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99AFD5-FE4D-4197-AB76-07382CB094AD}"/>
              </a:ext>
            </a:extLst>
          </p:cNvPr>
          <p:cNvCxnSpPr>
            <a:cxnSpLocks/>
          </p:cNvCxnSpPr>
          <p:nvPr/>
        </p:nvCxnSpPr>
        <p:spPr>
          <a:xfrm flipH="1">
            <a:off x="4868234" y="703107"/>
            <a:ext cx="1489166" cy="383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BDC6C3-6BAD-4DE7-A282-24780C65611A}"/>
              </a:ext>
            </a:extLst>
          </p:cNvPr>
          <p:cNvCxnSpPr>
            <a:cxnSpLocks/>
          </p:cNvCxnSpPr>
          <p:nvPr/>
        </p:nvCxnSpPr>
        <p:spPr>
          <a:xfrm flipH="1">
            <a:off x="3795356" y="703107"/>
            <a:ext cx="2562044" cy="331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364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AA1DD5-E9E4-42BE-B4AB-9CF82244D51F}"/>
              </a:ext>
            </a:extLst>
          </p:cNvPr>
          <p:cNvSpPr/>
          <p:nvPr/>
        </p:nvSpPr>
        <p:spPr>
          <a:xfrm>
            <a:off x="470259" y="1132537"/>
            <a:ext cx="95358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2017002	105	'2017-10-04'	'2017-10-06'	25.00	1.98	26.98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2017003	100	'2017-10-06'	'2017-10-08'	49.00	3.87	52.87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2017004	115	'2017-10-06'	'2017-10-08'	17.50	1.38	18.88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2017005	125	'2017-10-07'	'2017-10-11'	12.00	0.95	12.95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2017007	110	'2017-10-11'	'2017-10-13'	7.00	0.55	7.55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2017008	130	'2017-10-12'	'2017-10-14'	140.50	11.10	151.60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2017009	120	'2017-10-12'	'2017-10-14'	27.00	2.13	29.13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C93F97-0F38-4785-A69C-8DCDBB5B5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2" y="203232"/>
            <a:ext cx="8121784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100 </a:t>
            </a: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TotalAmount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75.00;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6D1892-3AFC-4395-B463-045EC5F1E86B}"/>
              </a:ext>
            </a:extLst>
          </p:cNvPr>
          <p:cNvSpPr/>
          <p:nvPr/>
        </p:nvSpPr>
        <p:spPr>
          <a:xfrm>
            <a:off x="470259" y="4739498"/>
            <a:ext cx="9535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'2017-10-04'	'2017-10-06'	158.50	12.52	171.02</a:t>
            </a:r>
          </a:p>
        </p:txBody>
      </p:sp>
    </p:spTree>
    <p:extLst>
      <p:ext uri="{BB962C8B-B14F-4D97-AF65-F5344CB8AC3E}">
        <p14:creationId xmlns:p14="http://schemas.microsoft.com/office/powerpoint/2010/main" val="91129313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AA1DD5-E9E4-42BE-B4AB-9CF82244D51F}"/>
              </a:ext>
            </a:extLst>
          </p:cNvPr>
          <p:cNvSpPr/>
          <p:nvPr/>
        </p:nvSpPr>
        <p:spPr>
          <a:xfrm>
            <a:off x="470258" y="1524106"/>
            <a:ext cx="95358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2017002	105	'2017-10-04'	'2017-10-06'	25.00	1.98	26.98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2017003	100	'2017-10-06'	'2017-10-08'	49.00	3.87	52.87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2017004	115	'2017-10-06'	'2017-10-08'	17.50	1.38	18.88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2017005	125	'2017-10-07'	'2017-10-11'	12.00	0.95	12.95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2017007	110	'2017-10-11'	'2017-10-13'	7.00	0.55	7.55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2017008	130	'2017-10-12'	'2017-10-14'	140.50	11.10	151.60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2017009	120	'2017-10-12'	'2017-10-14'	27.00	2.13	29.13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C93F97-0F38-4785-A69C-8DCDBB5B5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402200"/>
            <a:ext cx="10746380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110 </a:t>
            </a: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100 </a:t>
            </a: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TotalAmount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75.00);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264E5A-C6B5-447C-BACF-19908F07039F}"/>
              </a:ext>
            </a:extLst>
          </p:cNvPr>
          <p:cNvSpPr/>
          <p:nvPr/>
        </p:nvSpPr>
        <p:spPr>
          <a:xfrm>
            <a:off x="470258" y="4772235"/>
            <a:ext cx="95358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2017007	110	'2017-10-11'	'2017-10-13'	7.00	0.55	7.55</a:t>
            </a:r>
          </a:p>
        </p:txBody>
      </p:sp>
    </p:spTree>
    <p:extLst>
      <p:ext uri="{BB962C8B-B14F-4D97-AF65-F5344CB8AC3E}">
        <p14:creationId xmlns:p14="http://schemas.microsoft.com/office/powerpoint/2010/main" val="182282031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AA1DD5-E9E4-42BE-B4AB-9CF82244D51F}"/>
              </a:ext>
            </a:extLst>
          </p:cNvPr>
          <p:cNvSpPr/>
          <p:nvPr/>
        </p:nvSpPr>
        <p:spPr>
          <a:xfrm>
            <a:off x="470258" y="1524106"/>
            <a:ext cx="95358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2017002	105	'2017-10-04'	'2017-10-06'	25.00	1.98	26.98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2017003	100	'2017-10-06'	'2017-10-08'	49.00	3.87	52.87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2017004	115	'2017-10-06'	'2017-10-08'	17.50	1.38	18.88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2017005	125	'2017-10-07'	'2017-10-11'	12.00	0.95	12.95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2017007	110	'2017-10-11'	'2017-10-13'	7.00	0.55	7.55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2017008	130	'2017-10-12'	'2017-10-14'	140.50	11.10	151.60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2017009	120	'2017-10-12'	'2017-10-14'	27.00	2.13	29.13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C93F97-0F38-4785-A69C-8DCDBB5B5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402200"/>
            <a:ext cx="10746380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(100, 105, 110);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381C5D-F0EA-409B-AF29-A6C3C4A23926}"/>
              </a:ext>
            </a:extLst>
          </p:cNvPr>
          <p:cNvSpPr/>
          <p:nvPr/>
        </p:nvSpPr>
        <p:spPr>
          <a:xfrm>
            <a:off x="387527" y="4663427"/>
            <a:ext cx="95358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2017002	105	'2017-10-04'	'2017-10-06'	25.00	1.98	26.98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2017003	100	'2017-10-06'	'2017-10-08'	49.00	3.87	52.87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2017007	110	'2017-10-11'	'2017-10-13'	7.00	0.55	7.55</a:t>
            </a:r>
          </a:p>
        </p:txBody>
      </p:sp>
    </p:spTree>
    <p:extLst>
      <p:ext uri="{BB962C8B-B14F-4D97-AF65-F5344CB8AC3E}">
        <p14:creationId xmlns:p14="http://schemas.microsoft.com/office/powerpoint/2010/main" val="101938971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AB05D3-9750-45E2-90AF-6BB760A18115}"/>
              </a:ext>
            </a:extLst>
          </p:cNvPr>
          <p:cNvSpPr txBox="1"/>
          <p:nvPr/>
        </p:nvSpPr>
        <p:spPr>
          <a:xfrm>
            <a:off x="2116183" y="1793966"/>
            <a:ext cx="74284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common thing to do in SQL is connect two tables using the foreign keys.  Let’s look at that.</a:t>
            </a:r>
          </a:p>
        </p:txBody>
      </p:sp>
    </p:spTree>
    <p:extLst>
      <p:ext uri="{BB962C8B-B14F-4D97-AF65-F5344CB8AC3E}">
        <p14:creationId xmlns:p14="http://schemas.microsoft.com/office/powerpoint/2010/main" val="387351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AA1DD5-E9E4-42BE-B4AB-9CF82244D51F}"/>
              </a:ext>
            </a:extLst>
          </p:cNvPr>
          <p:cNvSpPr/>
          <p:nvPr/>
        </p:nvSpPr>
        <p:spPr>
          <a:xfrm>
            <a:off x="400589" y="3727374"/>
            <a:ext cx="953588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sz="1400" u="sng" dirty="0">
                <a:solidFill>
                  <a:srgbClr val="000000"/>
                </a:solidFill>
              </a:rPr>
              <a:t>	</a:t>
            </a:r>
            <a:r>
              <a:rPr lang="en-US" altLang="en-US" sz="1400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sz="1400" u="sng" dirty="0">
                <a:solidFill>
                  <a:srgbClr val="000000"/>
                </a:solidFill>
              </a:rPr>
              <a:t>	</a:t>
            </a:r>
            <a:r>
              <a:rPr lang="en-US" altLang="en-US" sz="1400" u="sng" dirty="0" err="1"/>
              <a:t>DateIn</a:t>
            </a:r>
            <a:r>
              <a:rPr lang="en-US" altLang="en-US" sz="1400" u="sng" dirty="0">
                <a:solidFill>
                  <a:srgbClr val="000000"/>
                </a:solidFill>
              </a:rPr>
              <a:t>	</a:t>
            </a:r>
            <a:r>
              <a:rPr lang="en-US" altLang="en-US" sz="1400" u="sng" dirty="0" err="1">
                <a:solidFill>
                  <a:srgbClr val="000000"/>
                </a:solidFill>
              </a:rPr>
              <a:t>DateOut</a:t>
            </a:r>
            <a:r>
              <a:rPr lang="en-US" altLang="en-US" sz="1400" u="sng" dirty="0">
                <a:solidFill>
                  <a:srgbClr val="000000"/>
                </a:solidFill>
              </a:rPr>
              <a:t>	Subtotal	Tax	</a:t>
            </a:r>
            <a:r>
              <a:rPr lang="en-US" altLang="en-US" sz="1400" u="sng" dirty="0" err="1">
                <a:solidFill>
                  <a:srgbClr val="000000"/>
                </a:solidFill>
              </a:rPr>
              <a:t>TotalAmount</a:t>
            </a:r>
            <a:endParaRPr lang="en-US" altLang="en-US" sz="1400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2017002	105	'2017-10-04'	'2017-10-06'	25.00	1.98	26.98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2017003	100	'2017-10-06'	'2017-10-08'	49.00	3.87	52.87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2017004	115	'2017-10-06'	'2017-10-08'	17.50	1.38	18.88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2017005	125	'2017-10-07'	'2017-10-11'	12.00	0.95	12.95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2017007	110	'2017-10-11'	'2017-10-13'	7.00	0.55	7.55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2017008	130	'2017-10-12'	'2017-10-14'	140.50	11.10	151.60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2017009	120	'2017-10-12'	'2017-10-14'	27.00	2.13	29.13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C93F97-0F38-4785-A69C-8DCDBB5B5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14" y="531589"/>
            <a:ext cx="10964091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CUSTOMER.Phone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INVOICE.TotalAmount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CUSTOMER, 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‘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LeCat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en-US" altLang="en-US" sz="20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CUSTOMER.CustomerID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INVOICE.CustomerID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5B85A-EA0A-4619-BBA5-A260A6696F5B}"/>
              </a:ext>
            </a:extLst>
          </p:cNvPr>
          <p:cNvSpPr txBox="1"/>
          <p:nvPr/>
        </p:nvSpPr>
        <p:spPr>
          <a:xfrm>
            <a:off x="400588" y="1620368"/>
            <a:ext cx="85431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400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sz="1400" u="sng" dirty="0">
                <a:solidFill>
                  <a:srgbClr val="000000"/>
                </a:solidFill>
              </a:rPr>
              <a:t>	FirstName	</a:t>
            </a:r>
            <a:r>
              <a:rPr lang="en-US" altLang="en-US" sz="1400" u="sng" dirty="0" err="1"/>
              <a:t>LastName</a:t>
            </a:r>
            <a:r>
              <a:rPr lang="en-US" altLang="en-US" sz="1400" u="sng" dirty="0">
                <a:solidFill>
                  <a:srgbClr val="000000"/>
                </a:solidFill>
              </a:rPr>
              <a:t>	Phone	</a:t>
            </a:r>
            <a:r>
              <a:rPr lang="en-US" altLang="en-US" sz="1400" u="sng" dirty="0" err="1">
                <a:solidFill>
                  <a:srgbClr val="000000"/>
                </a:solidFill>
              </a:rPr>
              <a:t>EmailAddress</a:t>
            </a:r>
            <a:endParaRPr lang="en-US" altLang="en-US" sz="1400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100	Nikki	</a:t>
            </a:r>
            <a:r>
              <a:rPr lang="en-US" altLang="en-US" sz="1400" dirty="0" err="1">
                <a:solidFill>
                  <a:srgbClr val="000000"/>
                </a:solidFill>
              </a:rPr>
              <a:t>Kaccaton</a:t>
            </a:r>
            <a:r>
              <a:rPr lang="en-US" altLang="en-US" sz="14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2743200" algn="l"/>
                <a:tab pos="4171950" algn="l"/>
                <a:tab pos="5486400" algn="l"/>
              </a:tabLst>
              <a:defRPr/>
            </a:pPr>
            <a:r>
              <a:rPr lang="en-US" sz="1400" dirty="0"/>
              <a:t>105	Brenda	</a:t>
            </a:r>
            <a:r>
              <a:rPr lang="en-US" sz="1400" dirty="0" err="1"/>
              <a:t>Catnazaro</a:t>
            </a:r>
            <a:r>
              <a:rPr lang="en-US" sz="1400" dirty="0"/>
              <a:t>	723-543-2344	Brenda.Catnazaro@somewhere.com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400" dirty="0"/>
              <a:t>110	Bruce	</a:t>
            </a:r>
            <a:r>
              <a:rPr lang="en-US" sz="1400" dirty="0" err="1"/>
              <a:t>LeCat</a:t>
            </a:r>
            <a:r>
              <a:rPr lang="en-US" sz="1400" dirty="0"/>
              <a:t>	723-543-3455	Bruce.LeCat@somewhere.com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400" dirty="0"/>
              <a:t>115	Betsy	Miller	725-654-3211	Betsy.Miller@somewhere.com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400" dirty="0"/>
              <a:t>120	George	Miller	725-654-4322	George.Miller@somewhere.com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400" dirty="0"/>
              <a:t>125	Cheryl	Miller	723-514-9877	Kathy.Miller@somewhere.com</a:t>
            </a:r>
          </a:p>
          <a:p>
            <a:pPr>
              <a:tabLst>
                <a:tab pos="1428750" algn="l"/>
                <a:tab pos="2743200" algn="l"/>
                <a:tab pos="4171950" algn="l"/>
                <a:tab pos="5486400" algn="l"/>
              </a:tabLst>
            </a:pPr>
            <a:r>
              <a:rPr lang="en-US" sz="1400" dirty="0"/>
              <a:t>130	Betsy	Miller	723-514-8766	Betsy.Miller@elsewhere.com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92B358-9004-4937-82D7-D081B30329EA}"/>
              </a:ext>
            </a:extLst>
          </p:cNvPr>
          <p:cNvSpPr/>
          <p:nvPr/>
        </p:nvSpPr>
        <p:spPr>
          <a:xfrm>
            <a:off x="3056709" y="2490651"/>
            <a:ext cx="722811" cy="269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26E0616-10DD-437C-931E-57C10094603F}"/>
              </a:ext>
            </a:extLst>
          </p:cNvPr>
          <p:cNvCxnSpPr>
            <a:cxnSpLocks/>
          </p:cNvCxnSpPr>
          <p:nvPr/>
        </p:nvCxnSpPr>
        <p:spPr>
          <a:xfrm>
            <a:off x="775063" y="2656114"/>
            <a:ext cx="1419497" cy="2673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221370-75D2-4101-939E-5EB2E951A33D}"/>
              </a:ext>
            </a:extLst>
          </p:cNvPr>
          <p:cNvCxnSpPr/>
          <p:nvPr/>
        </p:nvCxnSpPr>
        <p:spPr>
          <a:xfrm>
            <a:off x="775063" y="2656114"/>
            <a:ext cx="1419497" cy="29260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7D59CA2-29F4-402A-9D71-5D6301B95738}"/>
              </a:ext>
            </a:extLst>
          </p:cNvPr>
          <p:cNvSpPr/>
          <p:nvPr/>
        </p:nvSpPr>
        <p:spPr>
          <a:xfrm>
            <a:off x="7463246" y="2633466"/>
            <a:ext cx="4537165" cy="389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DEF672-D623-432B-89E2-5DE3CBA9E9F8}"/>
              </a:ext>
            </a:extLst>
          </p:cNvPr>
          <p:cNvSpPr txBox="1"/>
          <p:nvPr/>
        </p:nvSpPr>
        <p:spPr>
          <a:xfrm>
            <a:off x="7889966" y="3361509"/>
            <a:ext cx="3596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RESULT</a:t>
            </a:r>
          </a:p>
          <a:p>
            <a:r>
              <a:rPr lang="en-US" sz="1400" u="sng" dirty="0" err="1"/>
              <a:t>CUSTOMER.Phone</a:t>
            </a:r>
            <a:r>
              <a:rPr lang="en-US" sz="1400" u="sng" dirty="0"/>
              <a:t>	</a:t>
            </a:r>
            <a:r>
              <a:rPr lang="en-US" sz="1400" u="sng" dirty="0" err="1"/>
              <a:t>INVOICE.TotalAmount</a:t>
            </a:r>
            <a:endParaRPr lang="en-US" sz="1400" u="sng" dirty="0"/>
          </a:p>
          <a:p>
            <a:r>
              <a:rPr lang="en-US" sz="1400" dirty="0"/>
              <a:t>723-543-3455	</a:t>
            </a:r>
            <a:r>
              <a:rPr lang="en-US" altLang="en-US" sz="1400" dirty="0">
                <a:solidFill>
                  <a:srgbClr val="000000"/>
                </a:solidFill>
              </a:rPr>
              <a:t> 152.50</a:t>
            </a:r>
          </a:p>
          <a:p>
            <a:r>
              <a:rPr lang="en-US" sz="1400" dirty="0"/>
              <a:t>723-543-3455	</a:t>
            </a:r>
            <a:r>
              <a:rPr lang="en-US" altLang="en-US" sz="1400" dirty="0">
                <a:solidFill>
                  <a:srgbClr val="000000"/>
                </a:solidFill>
              </a:rPr>
              <a:t> 7.00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7438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AB05D3-9750-45E2-90AF-6BB760A18115}"/>
              </a:ext>
            </a:extLst>
          </p:cNvPr>
          <p:cNvSpPr txBox="1"/>
          <p:nvPr/>
        </p:nvSpPr>
        <p:spPr>
          <a:xfrm>
            <a:off x="2116183" y="1793966"/>
            <a:ext cx="74284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You might need to connect three tables (or more) using the foreign keys.  Let’s look at that.</a:t>
            </a:r>
          </a:p>
        </p:txBody>
      </p:sp>
    </p:spTree>
    <p:extLst>
      <p:ext uri="{BB962C8B-B14F-4D97-AF65-F5344CB8AC3E}">
        <p14:creationId xmlns:p14="http://schemas.microsoft.com/office/powerpoint/2010/main" val="1117051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55B85A-EA0A-4619-BBA5-A260A6696F5B}"/>
              </a:ext>
            </a:extLst>
          </p:cNvPr>
          <p:cNvSpPr txBox="1"/>
          <p:nvPr/>
        </p:nvSpPr>
        <p:spPr>
          <a:xfrm>
            <a:off x="352690" y="518167"/>
            <a:ext cx="6609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828800" algn="l"/>
                <a:tab pos="2743200" algn="l"/>
                <a:tab pos="3944938" algn="l"/>
              </a:tabLst>
              <a:defRPr/>
            </a:pPr>
            <a:r>
              <a:rPr lang="en-US" altLang="en-US" sz="1200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sz="1200" u="sng" dirty="0">
                <a:solidFill>
                  <a:srgbClr val="000000"/>
                </a:solidFill>
              </a:rPr>
              <a:t>	FirstName	</a:t>
            </a:r>
            <a:r>
              <a:rPr lang="en-US" altLang="en-US" sz="1200" u="sng" dirty="0" err="1"/>
              <a:t>LastName</a:t>
            </a:r>
            <a:r>
              <a:rPr lang="en-US" altLang="en-US" sz="1200" u="sng" dirty="0">
                <a:solidFill>
                  <a:srgbClr val="000000"/>
                </a:solidFill>
              </a:rPr>
              <a:t>	Phone	</a:t>
            </a:r>
            <a:r>
              <a:rPr lang="en-US" altLang="en-US" sz="1200" u="sng" dirty="0" err="1">
                <a:solidFill>
                  <a:srgbClr val="000000"/>
                </a:solidFill>
              </a:rPr>
              <a:t>EmailAddress</a:t>
            </a:r>
            <a:endParaRPr lang="en-US" altLang="en-US" sz="1200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828800" algn="l"/>
                <a:tab pos="2743200" algn="l"/>
                <a:tab pos="3944938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100	Nikki	</a:t>
            </a:r>
            <a:r>
              <a:rPr lang="en-US" altLang="en-US" sz="1200" dirty="0" err="1">
                <a:solidFill>
                  <a:srgbClr val="000000"/>
                </a:solidFill>
              </a:rPr>
              <a:t>Kaccaton</a:t>
            </a:r>
            <a:r>
              <a:rPr lang="en-US" altLang="en-US" sz="1200" dirty="0">
                <a:solidFill>
                  <a:srgbClr val="000000"/>
                </a:solidFill>
              </a:rPr>
              <a:t>	723-543-1233	Nikki.Kaccaton@somewhere.com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828800" algn="l"/>
                <a:tab pos="2743200" algn="l"/>
                <a:tab pos="3944938" algn="l"/>
              </a:tabLst>
              <a:defRPr/>
            </a:pPr>
            <a:r>
              <a:rPr lang="en-US" sz="1200" dirty="0"/>
              <a:t>105	Brenda	</a:t>
            </a:r>
            <a:r>
              <a:rPr lang="en-US" sz="1200" dirty="0" err="1"/>
              <a:t>Catnazaro</a:t>
            </a:r>
            <a:r>
              <a:rPr lang="en-US" sz="1200" dirty="0"/>
              <a:t>	723-543-2344	Brenda.Catnazaro@somewhere.com</a:t>
            </a:r>
          </a:p>
          <a:p>
            <a:pPr>
              <a:tabLst>
                <a:tab pos="974725" algn="l"/>
                <a:tab pos="1828800" algn="l"/>
                <a:tab pos="2743200" algn="l"/>
                <a:tab pos="3944938" algn="l"/>
              </a:tabLst>
            </a:pPr>
            <a:r>
              <a:rPr lang="en-US" sz="1200" dirty="0"/>
              <a:t>110	Bruce	</a:t>
            </a:r>
            <a:r>
              <a:rPr lang="en-US" sz="1200" dirty="0" err="1"/>
              <a:t>LeCat</a:t>
            </a:r>
            <a:r>
              <a:rPr lang="en-US" sz="1200" dirty="0"/>
              <a:t>	723-543-3455	Bruce.LeCat@somewhere.com</a:t>
            </a:r>
          </a:p>
          <a:p>
            <a:pPr>
              <a:tabLst>
                <a:tab pos="974725" algn="l"/>
                <a:tab pos="1828800" algn="l"/>
                <a:tab pos="2743200" algn="l"/>
                <a:tab pos="3944938" algn="l"/>
              </a:tabLst>
            </a:pPr>
            <a:r>
              <a:rPr lang="en-US" sz="1200" dirty="0"/>
              <a:t>115	Betsy	Miller	725-654-3211	Betsy.Miller@somewhere.com</a:t>
            </a:r>
          </a:p>
          <a:p>
            <a:pPr>
              <a:tabLst>
                <a:tab pos="974725" algn="l"/>
                <a:tab pos="1828800" algn="l"/>
                <a:tab pos="2743200" algn="l"/>
                <a:tab pos="3944938" algn="l"/>
              </a:tabLst>
            </a:pPr>
            <a:r>
              <a:rPr lang="en-US" sz="1200" dirty="0"/>
              <a:t>120	George	Miller	725-654-4322	George.Miller@somewhere.com</a:t>
            </a:r>
          </a:p>
          <a:p>
            <a:pPr>
              <a:tabLst>
                <a:tab pos="974725" algn="l"/>
                <a:tab pos="1828800" algn="l"/>
                <a:tab pos="2743200" algn="l"/>
                <a:tab pos="3944938" algn="l"/>
              </a:tabLst>
            </a:pPr>
            <a:r>
              <a:rPr lang="en-US" sz="1200" dirty="0"/>
              <a:t>125	Cheryl	Miller	723-514-9877	Kathy.Miller@somewhere.com</a:t>
            </a:r>
          </a:p>
          <a:p>
            <a:pPr>
              <a:tabLst>
                <a:tab pos="974725" algn="l"/>
                <a:tab pos="1828800" algn="l"/>
                <a:tab pos="2743200" algn="l"/>
                <a:tab pos="3944938" algn="l"/>
              </a:tabLst>
            </a:pPr>
            <a:r>
              <a:rPr lang="en-US" sz="1200" dirty="0"/>
              <a:t>130	Betsy	Miller	723-514-8766	Betsy.Miller@elsewhere.com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92B358-9004-4937-82D7-D081B30329EA}"/>
              </a:ext>
            </a:extLst>
          </p:cNvPr>
          <p:cNvSpPr/>
          <p:nvPr/>
        </p:nvSpPr>
        <p:spPr>
          <a:xfrm>
            <a:off x="2076999" y="1808390"/>
            <a:ext cx="722811" cy="269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E6D212-4681-45B6-801F-4BE92CB2B3F4}"/>
              </a:ext>
            </a:extLst>
          </p:cNvPr>
          <p:cNvSpPr txBox="1"/>
          <p:nvPr/>
        </p:nvSpPr>
        <p:spPr>
          <a:xfrm>
            <a:off x="7868203" y="4079888"/>
            <a:ext cx="34224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SERVICE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u="sng" dirty="0" err="1">
                <a:solidFill>
                  <a:srgbClr val="000000"/>
                </a:solidFill>
              </a:rPr>
              <a:t>ServiceID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>
                <a:solidFill>
                  <a:srgbClr val="000000"/>
                </a:solidFill>
              </a:rPr>
              <a:t>ServiceDescription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/>
              <a:t>Unit Price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10	Men’s Shirt	1.50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11	Dress Shirt	2.50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15	Women's Shirt	1.50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16	Blouse	3.50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	Slacks-Men’s	5.00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25	Slacks-Women’s	6.00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30	Skirt	5.00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31	Dress Skirt	6.00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40	Suit-Men’s	9.00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45	Suit-Women’s	8.50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50	Tuxedo	10.00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39775" algn="l"/>
                <a:tab pos="2343150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60	Formal Gown	10.00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A85827-5739-4895-B54A-C7FD18A29AFC}"/>
              </a:ext>
            </a:extLst>
          </p:cNvPr>
          <p:cNvSpPr/>
          <p:nvPr/>
        </p:nvSpPr>
        <p:spPr>
          <a:xfrm>
            <a:off x="1301932" y="1808390"/>
            <a:ext cx="722811" cy="269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C6F82C-B143-4887-BFA0-4DC853675809}"/>
              </a:ext>
            </a:extLst>
          </p:cNvPr>
          <p:cNvSpPr/>
          <p:nvPr/>
        </p:nvSpPr>
        <p:spPr>
          <a:xfrm>
            <a:off x="352690" y="2414444"/>
            <a:ext cx="716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/>
              <a:t>DateIn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>
                <a:solidFill>
                  <a:srgbClr val="000000"/>
                </a:solidFill>
              </a:rPr>
              <a:t>DateOut</a:t>
            </a:r>
            <a:r>
              <a:rPr lang="en-US" altLang="en-US" sz="1200" u="sng" dirty="0">
                <a:solidFill>
                  <a:srgbClr val="000000"/>
                </a:solidFill>
              </a:rPr>
              <a:t>	Subtotal	Tax	</a:t>
            </a:r>
            <a:r>
              <a:rPr lang="en-US" altLang="en-US" sz="1200" u="sng" dirty="0" err="1">
                <a:solidFill>
                  <a:srgbClr val="000000"/>
                </a:solidFill>
              </a:rPr>
              <a:t>TotalAmount</a:t>
            </a:r>
            <a:endParaRPr lang="en-US" altLang="en-US" sz="1200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2017001	100	'2017-10-04'	'2017-10-06'	158.50	12.52	171.02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2017002	105	'2017-10-04'	'2017-10-06'	25.00	1.98	26.98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2017003	100	'2017-10-06'	'2017-10-08'	49.00	3.87	52.87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2017004	115	'2017-10-06'	'2017-10-08'	17.50	1.38	18.88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2017005	125	'2017-10-07'	'2017-10-11'	12.00	0.95	12.95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2017006	110	'2017-10-11'	'2017-10-13'	152.50	12.05	164.55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2017007	110	'2017-10-11'	'2017-10-13'	7.00	0.55	7.55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2017008	130	'2017-10-12'	'2017-10-14'	140.50	11.10	151.60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  <a:tab pos="2055813" algn="l"/>
                <a:tab pos="3205163" algn="l"/>
                <a:tab pos="4397375" algn="l"/>
                <a:tab pos="5199063" algn="l"/>
                <a:tab pos="5948363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2017009	120	'2017-10-12'	'2017-10-14'	27.00	2.13	29.13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EB054A-9922-4801-ADCD-D04D040E5DBD}"/>
              </a:ext>
            </a:extLst>
          </p:cNvPr>
          <p:cNvSpPr/>
          <p:nvPr/>
        </p:nvSpPr>
        <p:spPr>
          <a:xfrm>
            <a:off x="287383" y="5003218"/>
            <a:ext cx="6675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INVOICE_ITEM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u="sng" dirty="0" err="1">
                <a:solidFill>
                  <a:srgbClr val="0070C0"/>
                </a:solidFill>
              </a:rPr>
              <a:t>InvoiceNumber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>
                <a:solidFill>
                  <a:srgbClr val="000000"/>
                </a:solidFill>
              </a:rPr>
              <a:t>ItemNumber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>
                <a:solidFill>
                  <a:srgbClr val="0070C0"/>
                </a:solidFill>
              </a:rPr>
              <a:t>ServiceID</a:t>
            </a:r>
            <a:r>
              <a:rPr lang="en-US" altLang="en-US" sz="1200" u="sng" dirty="0">
                <a:solidFill>
                  <a:srgbClr val="000000"/>
                </a:solidFill>
              </a:rPr>
              <a:t>	Quantity	</a:t>
            </a:r>
            <a:r>
              <a:rPr lang="en-US" altLang="en-US" sz="1200" u="sng" dirty="0" err="1">
                <a:solidFill>
                  <a:srgbClr val="000000"/>
                </a:solidFill>
              </a:rPr>
              <a:t>UnitPrice</a:t>
            </a:r>
            <a:r>
              <a:rPr lang="en-US" altLang="en-US" sz="1200" u="sng" dirty="0">
                <a:solidFill>
                  <a:srgbClr val="000000"/>
                </a:solidFill>
              </a:rPr>
              <a:t>	</a:t>
            </a:r>
            <a:r>
              <a:rPr lang="en-US" altLang="en-US" sz="1200" u="sng" dirty="0" err="1">
                <a:solidFill>
                  <a:srgbClr val="000000"/>
                </a:solidFill>
              </a:rPr>
              <a:t>ExtendedPrice</a:t>
            </a:r>
            <a:endParaRPr lang="en-US" altLang="en-US" sz="1200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2017001	1	16	2	3.50	7.00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2017001	2	11	5	2.50	12.50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2017003	2	25	4	6.00	24.00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2017004	1	11	7	2.50	17.50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2017005	1	16	2	3.50	7.00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2017005	2	11	2	2.50	5.00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25" algn="l"/>
                <a:tab pos="2343150" algn="l"/>
                <a:tab pos="3257550" algn="l"/>
                <a:tab pos="4344988" algn="l"/>
                <a:tab pos="5486400" algn="l"/>
                <a:tab pos="8054975" algn="l"/>
              </a:tabLst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2017006	1	16	5	3.50	17.50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0373C5D8-0EDA-4D93-976D-9501B57D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082" y="411491"/>
            <a:ext cx="5377747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INVOICE_ITEM.Quantity</a:t>
            </a: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SERVICE.ServiceDescription</a:t>
            </a:r>
            <a:endParaRPr lang="en-US" altLang="en-US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CUSTOMER, INVOICE, SERVICE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FirstName = ‘Cheryl’ AND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‘Miller’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CUSTOMER.CustomerID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INVOICE.CustomerID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INVOICE.InvoiceNumber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INVOICE_ITEM.InvoiceNumber</a:t>
            </a:r>
            <a:r>
              <a:rPr lang="en-US" alt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>
                <a:solidFill>
                  <a:srgbClr val="C50A0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INVOICE_ITEM.ServiceID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SERVICE.ServiceID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2D3B25-94FA-4BD0-9879-AF188F7F7D3F}"/>
              </a:ext>
            </a:extLst>
          </p:cNvPr>
          <p:cNvCxnSpPr/>
          <p:nvPr/>
        </p:nvCxnSpPr>
        <p:spPr>
          <a:xfrm>
            <a:off x="635726" y="1943373"/>
            <a:ext cx="914400" cy="170551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B5EF9F0-42FC-4040-B4F3-75CF8540A236}"/>
              </a:ext>
            </a:extLst>
          </p:cNvPr>
          <p:cNvGrpSpPr/>
          <p:nvPr/>
        </p:nvGrpSpPr>
        <p:grpSpPr>
          <a:xfrm>
            <a:off x="966651" y="3697699"/>
            <a:ext cx="335281" cy="2850984"/>
            <a:chOff x="966651" y="3657597"/>
            <a:chExt cx="335281" cy="2891086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441512A-30D2-44BE-877D-DD7C1863C2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0194" y="3657597"/>
              <a:ext cx="29173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CCCC348-2E07-4A9D-A4C0-CC98347B231E}"/>
                </a:ext>
              </a:extLst>
            </p:cNvPr>
            <p:cNvCxnSpPr>
              <a:cxnSpLocks/>
            </p:cNvCxnSpPr>
            <p:nvPr/>
          </p:nvCxnSpPr>
          <p:spPr>
            <a:xfrm>
              <a:off x="1301932" y="3657597"/>
              <a:ext cx="0" cy="268223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F401C9CA-4CDD-422F-920F-7E80A7AE8FC3}"/>
                </a:ext>
              </a:extLst>
            </p:cNvPr>
            <p:cNvSpPr/>
            <p:nvPr/>
          </p:nvSpPr>
          <p:spPr>
            <a:xfrm>
              <a:off x="966651" y="6139380"/>
              <a:ext cx="139333" cy="40930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241AB25A-7C30-48E8-BF93-8ACC2249CBFD}"/>
                </a:ext>
              </a:extLst>
            </p:cNvPr>
            <p:cNvCxnSpPr>
              <a:endCxn id="24" idx="1"/>
            </p:cNvCxnSpPr>
            <p:nvPr/>
          </p:nvCxnSpPr>
          <p:spPr>
            <a:xfrm flipH="1">
              <a:off x="1105984" y="6339833"/>
              <a:ext cx="195948" cy="41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5970816-AADC-415F-9F5C-B0B6DFE4CA39}"/>
              </a:ext>
            </a:extLst>
          </p:cNvPr>
          <p:cNvCxnSpPr/>
          <p:nvPr/>
        </p:nvCxnSpPr>
        <p:spPr>
          <a:xfrm flipV="1">
            <a:off x="2852066" y="5153114"/>
            <a:ext cx="5059679" cy="10853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AA244F9-938E-4FFD-AF3F-49824F19CD43}"/>
              </a:ext>
            </a:extLst>
          </p:cNvPr>
          <p:cNvCxnSpPr/>
          <p:nvPr/>
        </p:nvCxnSpPr>
        <p:spPr>
          <a:xfrm flipV="1">
            <a:off x="2852067" y="4760007"/>
            <a:ext cx="5124985" cy="168650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FB2ADA5-3901-4584-8648-612B97C551F5}"/>
              </a:ext>
            </a:extLst>
          </p:cNvPr>
          <p:cNvSpPr txBox="1"/>
          <p:nvPr/>
        </p:nvSpPr>
        <p:spPr>
          <a:xfrm>
            <a:off x="7515498" y="2078356"/>
            <a:ext cx="4260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RESULT</a:t>
            </a:r>
          </a:p>
          <a:p>
            <a:pPr>
              <a:tabLst>
                <a:tab pos="2058988" algn="l"/>
              </a:tabLst>
            </a:pPr>
            <a:r>
              <a:rPr lang="en-US" altLang="en-US" sz="1400" u="sng" dirty="0" err="1">
                <a:solidFill>
                  <a:srgbClr val="000000"/>
                </a:solidFill>
                <a:cs typeface="Courier New" panose="02070309020205020404" pitchFamily="49" charset="0"/>
              </a:rPr>
              <a:t>INVOICE_ITEM.Quantity</a:t>
            </a:r>
            <a:r>
              <a:rPr lang="en-US" altLang="en-US" sz="1400" u="sng" dirty="0">
                <a:solidFill>
                  <a:srgbClr val="000000"/>
                </a:solidFill>
                <a:cs typeface="Courier New" panose="02070309020205020404" pitchFamily="49" charset="0"/>
              </a:rPr>
              <a:t> 	</a:t>
            </a:r>
            <a:r>
              <a:rPr lang="en-US" altLang="en-US" sz="1400" u="sng" dirty="0" err="1">
                <a:solidFill>
                  <a:srgbClr val="000000"/>
                </a:solidFill>
                <a:cs typeface="Courier New" panose="02070309020205020404" pitchFamily="49" charset="0"/>
              </a:rPr>
              <a:t>SERVICE.ServiceDescription</a:t>
            </a:r>
            <a:endParaRPr lang="en-US" altLang="en-US" sz="1400" u="sng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>
              <a:tabLst>
                <a:tab pos="684213" algn="l"/>
                <a:tab pos="2341563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anose="02070309020205020404" pitchFamily="49" charset="0"/>
              </a:rPr>
              <a:t>	2	Blouse</a:t>
            </a:r>
          </a:p>
          <a:p>
            <a:pPr>
              <a:tabLst>
                <a:tab pos="684213" algn="l"/>
                <a:tab pos="2341563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anose="02070309020205020404" pitchFamily="49" charset="0"/>
              </a:rPr>
              <a:t>	2	Dress Shirt</a:t>
            </a:r>
            <a:endParaRPr lang="en-US" sz="14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149A4BC-D01A-4F05-B5CF-F85FA4FF5DB4}"/>
              </a:ext>
            </a:extLst>
          </p:cNvPr>
          <p:cNvCxnSpPr/>
          <p:nvPr/>
        </p:nvCxnSpPr>
        <p:spPr>
          <a:xfrm flipH="1">
            <a:off x="709301" y="1943373"/>
            <a:ext cx="592631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371AE8B-EBEB-429A-AFAC-977756EDE3EF}"/>
              </a:ext>
            </a:extLst>
          </p:cNvPr>
          <p:cNvCxnSpPr/>
          <p:nvPr/>
        </p:nvCxnSpPr>
        <p:spPr>
          <a:xfrm flipH="1">
            <a:off x="992777" y="3648891"/>
            <a:ext cx="557349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89F1336-5710-4F8D-BCAD-65D64A135D7C}"/>
              </a:ext>
            </a:extLst>
          </p:cNvPr>
          <p:cNvSpPr/>
          <p:nvPr/>
        </p:nvSpPr>
        <p:spPr>
          <a:xfrm>
            <a:off x="2656114" y="6145057"/>
            <a:ext cx="322210" cy="3994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7C902824-E72D-4CB9-95CD-D67ED6DB5E13}"/>
              </a:ext>
            </a:extLst>
          </p:cNvPr>
          <p:cNvSpPr/>
          <p:nvPr/>
        </p:nvSpPr>
        <p:spPr>
          <a:xfrm>
            <a:off x="9078685" y="3114255"/>
            <a:ext cx="653143" cy="883842"/>
          </a:xfrm>
          <a:prstGeom prst="up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3C22FC9-AA4D-4E2D-A86A-4E27F06B4CE6}"/>
              </a:ext>
            </a:extLst>
          </p:cNvPr>
          <p:cNvCxnSpPr/>
          <p:nvPr/>
        </p:nvCxnSpPr>
        <p:spPr>
          <a:xfrm flipH="1">
            <a:off x="2852066" y="914400"/>
            <a:ext cx="4410883" cy="893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CDD6F3-5026-4AD5-B731-BCB7A328DD46}"/>
              </a:ext>
            </a:extLst>
          </p:cNvPr>
          <p:cNvCxnSpPr/>
          <p:nvPr/>
        </p:nvCxnSpPr>
        <p:spPr>
          <a:xfrm flipH="1">
            <a:off x="1210491" y="1097280"/>
            <a:ext cx="5878286" cy="1872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22391A-2104-4B49-B31A-61421006EB4B}"/>
              </a:ext>
            </a:extLst>
          </p:cNvPr>
          <p:cNvCxnSpPr/>
          <p:nvPr/>
        </p:nvCxnSpPr>
        <p:spPr>
          <a:xfrm flipH="1">
            <a:off x="1301932" y="1288869"/>
            <a:ext cx="5821679" cy="36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8835C42-CE85-4A1F-A4C9-09B08A1EEE0E}"/>
              </a:ext>
            </a:extLst>
          </p:cNvPr>
          <p:cNvCxnSpPr>
            <a:cxnSpLocks/>
          </p:cNvCxnSpPr>
          <p:nvPr/>
        </p:nvCxnSpPr>
        <p:spPr>
          <a:xfrm flipH="1">
            <a:off x="6962503" y="1541417"/>
            <a:ext cx="300446" cy="3508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91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39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398964" y="5191126"/>
            <a:ext cx="3113033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>
                <a:solidFill>
                  <a:srgbClr val="063DE8"/>
                </a:solidFill>
              </a:rPr>
              <a:t>Attribute or Column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589963" y="3408364"/>
            <a:ext cx="1701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>
                <a:solidFill>
                  <a:srgbClr val="FC0128"/>
                </a:solidFill>
              </a:rPr>
              <a:t>Tuple or Row</a:t>
            </a:r>
          </a:p>
        </p:txBody>
      </p:sp>
      <p:grpSp>
        <p:nvGrpSpPr>
          <p:cNvPr id="8198" name="Group 8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8201" name="Rectangle 6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4826000" y="2463800"/>
            <a:ext cx="1244600" cy="25400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2006600" y="3378200"/>
            <a:ext cx="6502400" cy="406400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4640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6248959" y="2472851"/>
            <a:ext cx="548148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dirty="0">
                <a:solidFill>
                  <a:srgbClr val="063DE8"/>
                </a:solidFill>
                <a:latin typeface="+mn-lt"/>
              </a:rPr>
              <a:t>Notice how the foreign key establishes the relationship.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792959" y="2490652"/>
            <a:ext cx="2925601" cy="29913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792958" y="4101737"/>
            <a:ext cx="147568" cy="10493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22E2CC9-EA3D-4A26-BD2E-4354B9A4B584}"/>
              </a:ext>
            </a:extLst>
          </p:cNvPr>
          <p:cNvSpPr txBox="1"/>
          <p:nvPr/>
        </p:nvSpPr>
        <p:spPr>
          <a:xfrm>
            <a:off x="461554" y="1706880"/>
            <a:ext cx="5094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SERVICE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3657600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ServiceID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ServiceDescription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/>
              <a:t>Unit Price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3657600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11	Dress Shirt	1.50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3657600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30	Skirt	5.00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B301E0-AABF-4AD4-8D90-4393B37C0828}"/>
              </a:ext>
            </a:extLst>
          </p:cNvPr>
          <p:cNvSpPr txBox="1"/>
          <p:nvPr/>
        </p:nvSpPr>
        <p:spPr>
          <a:xfrm>
            <a:off x="461552" y="624872"/>
            <a:ext cx="9535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CUSTOMER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257550" algn="l"/>
                <a:tab pos="4684713" algn="l"/>
                <a:tab pos="62261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FirstName	</a:t>
            </a:r>
            <a:r>
              <a:rPr lang="en-US" altLang="en-US" u="sng" dirty="0" err="1"/>
              <a:t>LastName</a:t>
            </a:r>
            <a:r>
              <a:rPr lang="en-US" altLang="en-US" u="sng" dirty="0">
                <a:solidFill>
                  <a:srgbClr val="000000"/>
                </a:solidFill>
              </a:rPr>
              <a:t>	Phone	</a:t>
            </a:r>
            <a:r>
              <a:rPr lang="en-US" altLang="en-US" u="sng" dirty="0" err="1">
                <a:solidFill>
                  <a:srgbClr val="000000"/>
                </a:solidFill>
              </a:rPr>
              <a:t>EmailAddress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257550" algn="l"/>
                <a:tab pos="4684713" algn="l"/>
                <a:tab pos="62261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100	Nikki	</a:t>
            </a:r>
            <a:r>
              <a:rPr lang="en-US" altLang="en-US" dirty="0" err="1">
                <a:solidFill>
                  <a:srgbClr val="000000"/>
                </a:solidFill>
              </a:rPr>
              <a:t>Kaccaton</a:t>
            </a:r>
            <a:r>
              <a:rPr lang="en-US" altLang="en-US" dirty="0">
                <a:solidFill>
                  <a:srgbClr val="000000"/>
                </a:solidFill>
              </a:rPr>
              <a:t>	723-543-1233	</a:t>
            </a:r>
            <a:r>
              <a:rPr lang="en-US" altLang="en-US" sz="1600" dirty="0">
                <a:solidFill>
                  <a:srgbClr val="000000"/>
                </a:solidFill>
              </a:rPr>
              <a:t>Nikki.Kaccaton@somewhere.com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AA1DD5-E9E4-42BE-B4AB-9CF82244D51F}"/>
              </a:ext>
            </a:extLst>
          </p:cNvPr>
          <p:cNvSpPr/>
          <p:nvPr/>
        </p:nvSpPr>
        <p:spPr>
          <a:xfrm>
            <a:off x="357051" y="3274844"/>
            <a:ext cx="9535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000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CustomerID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/>
              <a:t>DateIn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DateOut</a:t>
            </a:r>
            <a:r>
              <a:rPr lang="en-US" altLang="en-US" u="sng" dirty="0">
                <a:solidFill>
                  <a:srgbClr val="000000"/>
                </a:solidFill>
              </a:rPr>
              <a:t>	Subtotal	Tax	</a:t>
            </a:r>
            <a:r>
              <a:rPr lang="en-US" altLang="en-US" u="sng" dirty="0" err="1">
                <a:solidFill>
                  <a:srgbClr val="000000"/>
                </a:solidFill>
              </a:rPr>
              <a:t>TotalAmount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100	‘2017-10-04’	‘2017-10-06	158.50	12.52	171.02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FBC2D0-1295-4B24-9156-A55B89C34023}"/>
              </a:ext>
            </a:extLst>
          </p:cNvPr>
          <p:cNvSpPr/>
          <p:nvPr/>
        </p:nvSpPr>
        <p:spPr>
          <a:xfrm>
            <a:off x="357051" y="4449042"/>
            <a:ext cx="95358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INVOICE_ITEM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u="sng" dirty="0" err="1">
                <a:solidFill>
                  <a:srgbClr val="0070C0"/>
                </a:solidFill>
              </a:rPr>
              <a:t>InvoiceNumber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ItemNumber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70C0"/>
                </a:solidFill>
              </a:rPr>
              <a:t>ServiceID</a:t>
            </a:r>
            <a:r>
              <a:rPr lang="en-US" altLang="en-US" u="sng" dirty="0">
                <a:solidFill>
                  <a:srgbClr val="000000"/>
                </a:solidFill>
              </a:rPr>
              <a:t>	Quantity	</a:t>
            </a:r>
            <a:r>
              <a:rPr lang="en-US" altLang="en-US" u="sng" dirty="0" err="1">
                <a:solidFill>
                  <a:srgbClr val="000000"/>
                </a:solidFill>
              </a:rPr>
              <a:t>UnitPrice</a:t>
            </a:r>
            <a:r>
              <a:rPr lang="en-US" altLang="en-US" u="sng" dirty="0">
                <a:solidFill>
                  <a:srgbClr val="000000"/>
                </a:solidFill>
              </a:rPr>
              <a:t>	</a:t>
            </a:r>
            <a:r>
              <a:rPr lang="en-US" altLang="en-US" u="sng" dirty="0" err="1">
                <a:solidFill>
                  <a:srgbClr val="000000"/>
                </a:solidFill>
              </a:rPr>
              <a:t>ExtendedPrice</a:t>
            </a:r>
            <a:endParaRPr lang="en-US" altLang="en-US" u="sng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1	16	2	3.50	7.00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6088" algn="l"/>
                <a:tab pos="3317875" algn="l"/>
                <a:tab pos="4632325" algn="l"/>
                <a:tab pos="6113463" algn="l"/>
                <a:tab pos="7202488" algn="l"/>
                <a:tab pos="8054975" algn="l"/>
              </a:tabLst>
              <a:defRPr/>
            </a:pPr>
            <a:r>
              <a:rPr lang="en-US" altLang="en-US" dirty="0">
                <a:solidFill>
                  <a:srgbClr val="000000"/>
                </a:solidFill>
              </a:rPr>
              <a:t>2017001	2	11	5	2.50	12.50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B753749-09EB-4F0B-AB21-8C7E60FC4AA0}"/>
              </a:ext>
            </a:extLst>
          </p:cNvPr>
          <p:cNvCxnSpPr>
            <a:cxnSpLocks/>
          </p:cNvCxnSpPr>
          <p:nvPr/>
        </p:nvCxnSpPr>
        <p:spPr>
          <a:xfrm flipH="1" flipV="1">
            <a:off x="870859" y="1375956"/>
            <a:ext cx="1428203" cy="25605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586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9223" name="Rectangle 4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9224" name="Line 5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036764" y="5876926"/>
            <a:ext cx="76912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>
                <a:solidFill>
                  <a:srgbClr val="063DE8"/>
                </a:solidFill>
              </a:rPr>
              <a:t>All values in a column come from the same domain.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7493000" y="2463800"/>
            <a:ext cx="939800" cy="25400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658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10247" name="Rectangle 4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10248" name="Line 5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036763" y="5267326"/>
            <a:ext cx="7950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>
                <a:solidFill>
                  <a:srgbClr val="063DE8"/>
                </a:solidFill>
              </a:rPr>
              <a:t>The value at the intersection of a row &amp; a column is atomic (i.e., scalar; no repeating groups).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902200" y="3378200"/>
            <a:ext cx="1092200" cy="4064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355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11271" name="Rectangle 4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11272" name="Line 5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376489" y="5045892"/>
            <a:ext cx="644567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>
                <a:solidFill>
                  <a:srgbClr val="063DE8"/>
                </a:solidFill>
              </a:rPr>
              <a:t>Columns within a table have unique names.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082800" y="2616200"/>
            <a:ext cx="6578600" cy="4826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883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12296" name="Line 5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2376489" y="5048250"/>
            <a:ext cx="61404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>
                <a:solidFill>
                  <a:srgbClr val="063DE8"/>
                </a:solidFill>
              </a:rPr>
              <a:t>The order of the columns does not matter.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2082800" y="2616200"/>
            <a:ext cx="6578600" cy="4826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400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13319" name="Rectangle 4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13320" name="Line 5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376489" y="5276851"/>
            <a:ext cx="56292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>
                <a:solidFill>
                  <a:srgbClr val="063DE8"/>
                </a:solidFill>
              </a:rPr>
              <a:t>The order of the rows does not matter.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2082800" y="3073400"/>
            <a:ext cx="6578600" cy="16256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855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6700"/>
            <a:ext cx="7772400" cy="1104900"/>
          </a:xfrm>
          <a:noFill/>
        </p:spPr>
        <p:txBody>
          <a:bodyPr/>
          <a:lstStyle/>
          <a:p>
            <a:r>
              <a:rPr lang="en-US" altLang="en-US"/>
              <a:t>Relational Model</a:t>
            </a:r>
          </a:p>
        </p:txBody>
      </p:sp>
      <p:grpSp>
        <p:nvGrpSpPr>
          <p:cNvPr id="14340" name="Group 6"/>
          <p:cNvGrpSpPr>
            <a:grpSpLocks/>
          </p:cNvGrpSpPr>
          <p:nvPr/>
        </p:nvGrpSpPr>
        <p:grpSpPr bwMode="auto">
          <a:xfrm>
            <a:off x="2265364" y="2265363"/>
            <a:ext cx="6180137" cy="2305050"/>
            <a:chOff x="467" y="1427"/>
            <a:chExt cx="3893" cy="1452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67" y="1427"/>
              <a:ext cx="3875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311275"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3112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0950" algn="l"/>
                  <a:tab pos="2679700" algn="l"/>
                  <a:tab pos="4048125" algn="l"/>
                  <a:tab pos="53181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STUDENT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SID	Names	Major	Class	GPR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123	Jones	ISMN	U4	2.83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194	Lopez	ISMN	U4	3.03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105	Park	ACCT	U4	2.75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dirty="0">
                  <a:solidFill>
                    <a:srgbClr val="000000"/>
                  </a:solidFill>
                </a:rPr>
                <a:t>231	Smith	BUAL	U3	2.20</a:t>
              </a:r>
            </a:p>
          </p:txBody>
        </p:sp>
        <p:sp>
          <p:nvSpPr>
            <p:cNvPr id="14344" name="Line 5"/>
            <p:cNvSpPr>
              <a:spLocks noChangeShapeType="1"/>
            </p:cNvSpPr>
            <p:nvPr/>
          </p:nvSpPr>
          <p:spPr bwMode="auto">
            <a:xfrm>
              <a:off x="537" y="1872"/>
              <a:ext cx="3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160168" y="5378450"/>
            <a:ext cx="397865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>
                <a:solidFill>
                  <a:srgbClr val="063DE8"/>
                </a:solidFill>
              </a:rPr>
              <a:t>No two rows are identical.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2082800" y="3073400"/>
            <a:ext cx="6578600" cy="16256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965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686</Words>
  <Application>Microsoft Office PowerPoint</Application>
  <PresentationFormat>Widescreen</PresentationFormat>
  <Paragraphs>408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Times New Roman</vt:lpstr>
      <vt:lpstr>Office Theme</vt:lpstr>
      <vt:lpstr>MySQL Workshop</vt:lpstr>
      <vt:lpstr>Spreadsheet / List Problems</vt:lpstr>
      <vt:lpstr>Relational Model</vt:lpstr>
      <vt:lpstr>Relational Model</vt:lpstr>
      <vt:lpstr>Relational Model</vt:lpstr>
      <vt:lpstr>Relational Model</vt:lpstr>
      <vt:lpstr>Relational Model</vt:lpstr>
      <vt:lpstr>Relational Model</vt:lpstr>
      <vt:lpstr>Relational Model</vt:lpstr>
      <vt:lpstr>A Key</vt:lpstr>
      <vt:lpstr>Foreign Keys</vt:lpstr>
      <vt:lpstr>PowerPoint Presentation</vt:lpstr>
      <vt:lpstr>One-to-One Relationships</vt:lpstr>
      <vt:lpstr>One-to-Many Relationships</vt:lpstr>
      <vt:lpstr>Many-to-Many Relationship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HCOB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MySQL Workshop</dc:title>
  <dc:creator>David Paradice</dc:creator>
  <cp:lastModifiedBy>David Paradice</cp:lastModifiedBy>
  <cp:revision>38</cp:revision>
  <dcterms:created xsi:type="dcterms:W3CDTF">2019-09-24T15:25:44Z</dcterms:created>
  <dcterms:modified xsi:type="dcterms:W3CDTF">2019-10-31T21:46:52Z</dcterms:modified>
</cp:coreProperties>
</file>